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3" r:id="rId5"/>
    <p:sldId id="274" r:id="rId6"/>
    <p:sldId id="289" r:id="rId7"/>
    <p:sldId id="276" r:id="rId8"/>
    <p:sldId id="257" r:id="rId9"/>
    <p:sldId id="259" r:id="rId10"/>
    <p:sldId id="262" r:id="rId11"/>
    <p:sldId id="268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156"/>
    <a:srgbClr val="FFFFFF"/>
    <a:srgbClr val="1C3359"/>
    <a:srgbClr val="1F365C"/>
    <a:srgbClr val="4F81BD"/>
    <a:srgbClr val="A0C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57" autoAdjust="0"/>
  </p:normalViewPr>
  <p:slideViewPr>
    <p:cSldViewPr>
      <p:cViewPr varScale="1">
        <p:scale>
          <a:sx n="52" d="100"/>
          <a:sy n="52" d="100"/>
        </p:scale>
        <p:origin x="87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A8F4-A098-439F-90F1-D832C2787DBB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C83A1-6767-46D6-B240-796C60DB0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5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83A1-6767-46D6-B240-796C60DB07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28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C83A1-6767-46D6-B240-796C60DB07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0794" y="600000"/>
            <a:ext cx="16190476" cy="1876190"/>
            <a:chOff x="650794" y="600000"/>
            <a:chExt cx="16190476" cy="18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94" y="600000"/>
              <a:ext cx="16190476" cy="18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0000" y="1626984"/>
            <a:ext cx="1692063" cy="1692063"/>
            <a:chOff x="7900000" y="1626984"/>
            <a:chExt cx="1692063" cy="1692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0000" y="1626984"/>
              <a:ext cx="1692063" cy="169206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221765" y="7693628"/>
            <a:ext cx="9048533" cy="904762"/>
            <a:chOff x="4221765" y="7693628"/>
            <a:chExt cx="9048533" cy="904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765" y="7693628"/>
              <a:ext cx="9048533" cy="9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3724" y="7846314"/>
            <a:ext cx="1397476" cy="599390"/>
            <a:chOff x="4393724" y="7846314"/>
            <a:chExt cx="2352308" cy="5993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3724" y="7846314"/>
              <a:ext cx="2352308" cy="5993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0015" y="1687533"/>
            <a:ext cx="1782308" cy="1782308"/>
            <a:chOff x="7870015" y="1687533"/>
            <a:chExt cx="1782308" cy="17823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0015" y="1687533"/>
              <a:ext cx="1782308" cy="178230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156527" y="7920975"/>
            <a:ext cx="18938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/>
              <a:t>Gan-g</a:t>
            </a:r>
            <a:endParaRPr lang="en-US" sz="2400" dirty="0"/>
          </a:p>
        </p:txBody>
      </p:sp>
      <p:sp>
        <p:nvSpPr>
          <p:cNvPr id="22" name="Object 22"/>
          <p:cNvSpPr txBox="1"/>
          <p:nvPr/>
        </p:nvSpPr>
        <p:spPr>
          <a:xfrm>
            <a:off x="5103469" y="7885164"/>
            <a:ext cx="866356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20221044 </a:t>
            </a:r>
            <a:r>
              <a:rPr lang="ko-KR" altLang="en-US" sz="3000" dirty="0" err="1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김내경</a:t>
            </a:r>
            <a:r>
              <a:rPr lang="en-US" altLang="ko-KR" sz="3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,  20231050 </a:t>
            </a:r>
            <a:r>
              <a:rPr lang="en-US" sz="30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김파란하늘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-1872337" y="4292143"/>
            <a:ext cx="2123674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A0C0C7"/>
                </a:solidFill>
                <a:latin typeface="Hakgyoansim Jiugae R" pitchFamily="34" charset="0"/>
                <a:cs typeface="Hakgyoansim Jiugae R" pitchFamily="34" charset="0"/>
              </a:rPr>
              <a:t>2024 </a:t>
            </a:r>
            <a:r>
              <a:rPr lang="ko-KR" altLang="en-US" sz="6000" b="1" dirty="0" err="1">
                <a:solidFill>
                  <a:srgbClr val="A0C0C7"/>
                </a:solidFill>
                <a:latin typeface="Hakgyoansim Jiugae R" pitchFamily="34" charset="0"/>
                <a:cs typeface="Hakgyoansim Jiugae R" pitchFamily="34" charset="0"/>
              </a:rPr>
              <a:t>캡스톤</a:t>
            </a:r>
            <a:r>
              <a:rPr lang="ko-KR" altLang="en-US" sz="6000" b="1" dirty="0">
                <a:solidFill>
                  <a:srgbClr val="A0C0C7"/>
                </a:solidFill>
                <a:latin typeface="Hakgyoansim Jiugae R" pitchFamily="34" charset="0"/>
                <a:cs typeface="Hakgyoansim Jiugae R" pitchFamily="34" charset="0"/>
              </a:rPr>
              <a:t> 디자인 중간 발표</a:t>
            </a:r>
            <a:endParaRPr lang="en-US" sz="6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06C01-70C9-7B61-086C-ED9A73EA78AE}"/>
              </a:ext>
            </a:extLst>
          </p:cNvPr>
          <p:cNvSpPr txBox="1"/>
          <p:nvPr/>
        </p:nvSpPr>
        <p:spPr>
          <a:xfrm>
            <a:off x="5605306" y="5770289"/>
            <a:ext cx="707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A0C0C7"/>
                </a:solidFill>
              </a:rPr>
              <a:t>ESS </a:t>
            </a:r>
            <a:r>
              <a:rPr lang="ko-KR" altLang="en-US" sz="3200" dirty="0">
                <a:solidFill>
                  <a:srgbClr val="A0C0C7"/>
                </a:solidFill>
              </a:rPr>
              <a:t>배터리 불량</a:t>
            </a:r>
            <a:r>
              <a:rPr lang="en-US" altLang="ko-KR" sz="3200" dirty="0">
                <a:solidFill>
                  <a:srgbClr val="A0C0C7"/>
                </a:solidFill>
              </a:rPr>
              <a:t>(</a:t>
            </a:r>
            <a:r>
              <a:rPr lang="ko-KR" altLang="en-US" sz="3200" dirty="0">
                <a:solidFill>
                  <a:srgbClr val="A0C0C7"/>
                </a:solidFill>
              </a:rPr>
              <a:t>화재</a:t>
            </a:r>
            <a:r>
              <a:rPr lang="en-US" altLang="ko-KR" sz="3200" dirty="0">
                <a:solidFill>
                  <a:srgbClr val="A0C0C7"/>
                </a:solidFill>
              </a:rPr>
              <a:t>) </a:t>
            </a:r>
            <a:r>
              <a:rPr lang="ko-KR" altLang="en-US" sz="3200" dirty="0">
                <a:solidFill>
                  <a:srgbClr val="A0C0C7"/>
                </a:solidFill>
              </a:rPr>
              <a:t>예측 </a:t>
            </a:r>
            <a:r>
              <a:rPr lang="en-US" altLang="ko-KR" sz="3200" dirty="0">
                <a:solidFill>
                  <a:srgbClr val="A0C0C7"/>
                </a:solidFill>
              </a:rPr>
              <a:t>AI </a:t>
            </a:r>
            <a:r>
              <a:rPr lang="ko-KR" altLang="en-US" sz="3200" dirty="0">
                <a:solidFill>
                  <a:srgbClr val="A0C0C7"/>
                </a:solidFill>
              </a:rPr>
              <a:t>연구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8781" y="-3506679"/>
            <a:ext cx="9539683" cy="17473673"/>
            <a:chOff x="4373016" y="-3506678"/>
            <a:chExt cx="9539683" cy="17473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5341" y="1124843"/>
            <a:ext cx="1082999" cy="7142857"/>
            <a:chOff x="12339186" y="1658730"/>
            <a:chExt cx="1082999" cy="7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39186" y="1658730"/>
              <a:ext cx="1082999" cy="71428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20200" y="4514549"/>
            <a:ext cx="871276" cy="475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A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379379" y="2267843"/>
            <a:ext cx="1082999" cy="7142857"/>
            <a:chOff x="12339272" y="2925940"/>
            <a:chExt cx="1082999" cy="7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39272" y="2925940"/>
              <a:ext cx="1082999" cy="714285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5722" y="4533413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333333"/>
                </a:solidFill>
                <a:latin typeface="Pretendard" pitchFamily="34" charset="0"/>
              </a:rPr>
              <a:t>팀 소개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204172" y="5601420"/>
            <a:ext cx="871153" cy="475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B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365184" y="3410843"/>
            <a:ext cx="1082999" cy="7142857"/>
            <a:chOff x="12376255" y="4220859"/>
            <a:chExt cx="1082999" cy="7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76255" y="4220859"/>
              <a:ext cx="1082999" cy="714285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190549" y="6744421"/>
            <a:ext cx="959061" cy="475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C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 rot="5400000">
            <a:off x="15757940" y="7741420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0794" y="1275879"/>
            <a:ext cx="8189499" cy="8724121"/>
            <a:chOff x="650794" y="1275879"/>
            <a:chExt cx="8189499" cy="87241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794" y="1275879"/>
              <a:ext cx="8189499" cy="872412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32716" y="6300595"/>
            <a:ext cx="760757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200" dirty="0">
                <a:solidFill>
                  <a:srgbClr val="FFFFFF"/>
                </a:solidFill>
                <a:latin typeface="Hakgyoansim Jiugae R" pitchFamily="34" charset="0"/>
                <a:cs typeface="Hakgyoansim Jiugae R" pitchFamily="34" charset="0"/>
              </a:rPr>
              <a:t>서론</a:t>
            </a:r>
            <a:endParaRPr lang="en-US" sz="6000" kern="0" spc="200" dirty="0">
              <a:solidFill>
                <a:srgbClr val="FFFFFF"/>
              </a:solidFill>
              <a:latin typeface="Hakgyoansim Jiugae R" pitchFamily="34" charset="0"/>
              <a:cs typeface="Hakgyoansim Jiugae R" pitchFamily="34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5161" y="4867483"/>
            <a:ext cx="1799865" cy="586323"/>
            <a:chOff x="1275161" y="4867483"/>
            <a:chExt cx="1799865" cy="5863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5161" y="4867483"/>
              <a:ext cx="1799865" cy="58632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186629" y="4896365"/>
            <a:ext cx="1976928" cy="5285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638396"/>
                </a:solidFill>
                <a:latin typeface="Pretendard SemiBold" pitchFamily="34" charset="0"/>
                <a:cs typeface="Pretendard SemiBold" pitchFamily="34" charset="0"/>
              </a:rPr>
              <a:t>Chapter 1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377929-7452-A853-E395-59F7CD243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8541" y="655566"/>
            <a:ext cx="7142857" cy="3372895"/>
          </a:xfrm>
          <a:prstGeom prst="rect">
            <a:avLst/>
          </a:prstGeom>
        </p:spPr>
      </p:pic>
      <p:grpSp>
        <p:nvGrpSpPr>
          <p:cNvPr id="9" name="그룹 1004">
            <a:extLst>
              <a:ext uri="{FF2B5EF4-FFF2-40B4-BE49-F238E27FC236}">
                <a16:creationId xmlns:a16="http://schemas.microsoft.com/office/drawing/2014/main" id="{D70E45E6-EC68-DA8E-E934-6F67D25B5464}"/>
              </a:ext>
            </a:extLst>
          </p:cNvPr>
          <p:cNvGrpSpPr/>
          <p:nvPr/>
        </p:nvGrpSpPr>
        <p:grpSpPr>
          <a:xfrm>
            <a:off x="12377249" y="4533900"/>
            <a:ext cx="1082999" cy="7142857"/>
            <a:chOff x="12376255" y="4220859"/>
            <a:chExt cx="1082999" cy="7142857"/>
          </a:xfrm>
        </p:grpSpPr>
        <p:pic>
          <p:nvPicPr>
            <p:cNvPr id="11" name="Object 14">
              <a:extLst>
                <a:ext uri="{FF2B5EF4-FFF2-40B4-BE49-F238E27FC236}">
                  <a16:creationId xmlns:a16="http://schemas.microsoft.com/office/drawing/2014/main" id="{1B551322-E7AC-CA6E-831C-F3723791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76255" y="4220859"/>
              <a:ext cx="1082999" cy="714285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173312" y="7875312"/>
            <a:ext cx="959061" cy="4828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D</a:t>
            </a:r>
            <a:endParaRPr lang="en-US" dirty="0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FD5EDCF2-75BA-5A2C-0D5E-C82E6EC9791B}"/>
              </a:ext>
            </a:extLst>
          </p:cNvPr>
          <p:cNvSpPr txBox="1"/>
          <p:nvPr/>
        </p:nvSpPr>
        <p:spPr>
          <a:xfrm>
            <a:off x="10183551" y="5657473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/>
              <a:t>개발 필요성 및 목적</a:t>
            </a:r>
            <a:endParaRPr lang="en-US" sz="2200" dirty="0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5564D107-D636-26D4-2001-2D3910600AB7}"/>
              </a:ext>
            </a:extLst>
          </p:cNvPr>
          <p:cNvSpPr txBox="1"/>
          <p:nvPr/>
        </p:nvSpPr>
        <p:spPr>
          <a:xfrm>
            <a:off x="10168496" y="7869856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/>
              <a:t>데이터 수집 및 </a:t>
            </a:r>
            <a:r>
              <a:rPr lang="ko-KR" altLang="en-US" sz="2200" dirty="0" err="1"/>
              <a:t>전처리</a:t>
            </a:r>
            <a:r>
              <a:rPr lang="ko-KR" altLang="en-US" sz="2200" dirty="0"/>
              <a:t> </a:t>
            </a:r>
            <a:endParaRPr lang="en-US" sz="2200" dirty="0"/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96AD64AD-1750-C43B-56EE-CEEE198F7177}"/>
              </a:ext>
            </a:extLst>
          </p:cNvPr>
          <p:cNvSpPr txBox="1"/>
          <p:nvPr/>
        </p:nvSpPr>
        <p:spPr>
          <a:xfrm>
            <a:off x="10168496" y="6783207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rgbClr val="333333"/>
                </a:solidFill>
                <a:latin typeface="Pretendard" pitchFamily="34" charset="0"/>
              </a:rPr>
              <a:t>일정</a:t>
            </a:r>
            <a:endParaRPr lang="en-US" dirty="0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9A8D1855-9B77-69FF-73C2-8058183EBDF3}"/>
              </a:ext>
            </a:extLst>
          </p:cNvPr>
          <p:cNvGrpSpPr/>
          <p:nvPr/>
        </p:nvGrpSpPr>
        <p:grpSpPr>
          <a:xfrm>
            <a:off x="12377249" y="5659227"/>
            <a:ext cx="1082999" cy="7142857"/>
            <a:chOff x="12376255" y="4220859"/>
            <a:chExt cx="1082999" cy="7142857"/>
          </a:xfrm>
        </p:grpSpPr>
        <p:pic>
          <p:nvPicPr>
            <p:cNvPr id="4" name="Object 14">
              <a:extLst>
                <a:ext uri="{FF2B5EF4-FFF2-40B4-BE49-F238E27FC236}">
                  <a16:creationId xmlns:a16="http://schemas.microsoft.com/office/drawing/2014/main" id="{38001C29-D0CE-B678-9820-390112AF4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376255" y="4220859"/>
              <a:ext cx="1082999" cy="7142857"/>
            </a:xfrm>
            <a:prstGeom prst="rect">
              <a:avLst/>
            </a:prstGeom>
          </p:spPr>
        </p:pic>
      </p:grpSp>
      <p:sp>
        <p:nvSpPr>
          <p:cNvPr id="5" name="Object 41">
            <a:extLst>
              <a:ext uri="{FF2B5EF4-FFF2-40B4-BE49-F238E27FC236}">
                <a16:creationId xmlns:a16="http://schemas.microsoft.com/office/drawing/2014/main" id="{8A754F69-3B33-39C9-2D88-05345157CB03}"/>
              </a:ext>
            </a:extLst>
          </p:cNvPr>
          <p:cNvSpPr txBox="1"/>
          <p:nvPr/>
        </p:nvSpPr>
        <p:spPr>
          <a:xfrm>
            <a:off x="9173312" y="9057401"/>
            <a:ext cx="95906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E</a:t>
            </a:r>
            <a:endParaRPr lang="en-US"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E0DF386C-7A54-8B79-1D01-C368DE3772AE}"/>
              </a:ext>
            </a:extLst>
          </p:cNvPr>
          <p:cNvSpPr txBox="1"/>
          <p:nvPr/>
        </p:nvSpPr>
        <p:spPr>
          <a:xfrm>
            <a:off x="10168496" y="8995183"/>
            <a:ext cx="749484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/>
              <a:t>향후 계획 및 일정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AF7C9-EB96-5A7A-FE9D-5274AE212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3A4A1BB-7E2E-6E3C-46FD-8C700B008E42}"/>
              </a:ext>
            </a:extLst>
          </p:cNvPr>
          <p:cNvGrpSpPr/>
          <p:nvPr/>
        </p:nvGrpSpPr>
        <p:grpSpPr>
          <a:xfrm>
            <a:off x="4374158" y="-3593337"/>
            <a:ext cx="9539683" cy="17473673"/>
            <a:chOff x="4373016" y="-3506678"/>
            <a:chExt cx="9539683" cy="17473673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12E6545-C1C7-4BDD-429A-21520403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3624E1C8-1CA1-6DB2-3A92-0946243AAB2E}"/>
              </a:ext>
            </a:extLst>
          </p:cNvPr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B5A849D9-B0C7-830A-44F2-6C028E31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43A82EF9-B920-39BD-33B3-CF13A056D4BF}"/>
              </a:ext>
            </a:extLst>
          </p:cNvPr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C41F50F-7B05-10DE-42F7-DEDDE749A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BE417636-AFB7-A870-9BF0-CF83330AC6F0}"/>
              </a:ext>
            </a:extLst>
          </p:cNvPr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FF2CBFA-3129-11FB-9E29-FCFA093F36C8}"/>
              </a:ext>
            </a:extLst>
          </p:cNvPr>
          <p:cNvGrpSpPr/>
          <p:nvPr/>
        </p:nvGrpSpPr>
        <p:grpSpPr>
          <a:xfrm>
            <a:off x="11945014" y="6280721"/>
            <a:ext cx="513056" cy="666667"/>
            <a:chOff x="12076941" y="6590246"/>
            <a:chExt cx="513056" cy="666667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BE2D8208-6ECC-49F5-C628-6D8520DD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6941" y="6590246"/>
              <a:ext cx="513056" cy="666667"/>
            </a:xfrm>
            <a:prstGeom prst="rect">
              <a:avLst/>
            </a:prstGeom>
          </p:spPr>
        </p:pic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06D63AA3-E1B0-C696-7DFF-B0A0A68EFFCC}"/>
              </a:ext>
            </a:extLst>
          </p:cNvPr>
          <p:cNvSpPr txBox="1"/>
          <p:nvPr/>
        </p:nvSpPr>
        <p:spPr>
          <a:xfrm>
            <a:off x="785414" y="955424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</a:rPr>
              <a:t>팀 소개</a:t>
            </a:r>
            <a:endParaRPr 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499398-662A-8778-0043-80CE3DFEB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363069"/>
              </p:ext>
            </p:extLst>
          </p:nvPr>
        </p:nvGraphicFramePr>
        <p:xfrm>
          <a:off x="3488230" y="3310063"/>
          <a:ext cx="10456370" cy="435336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28185">
                  <a:extLst>
                    <a:ext uri="{9D8B030D-6E8A-4147-A177-3AD203B41FA5}">
                      <a16:colId xmlns:a16="http://schemas.microsoft.com/office/drawing/2014/main" val="3562353866"/>
                    </a:ext>
                  </a:extLst>
                </a:gridCol>
                <a:gridCol w="5228185">
                  <a:extLst>
                    <a:ext uri="{9D8B030D-6E8A-4147-A177-3AD203B41FA5}">
                      <a16:colId xmlns:a16="http://schemas.microsoft.com/office/drawing/2014/main" val="1357863405"/>
                    </a:ext>
                  </a:extLst>
                </a:gridCol>
              </a:tblGrid>
              <a:tr h="957137">
                <a:tc>
                  <a:txBody>
                    <a:bodyPr/>
                    <a:lstStyle/>
                    <a:p>
                      <a:pPr algn="ctr" latinLnBrk="1"/>
                      <a:endParaRPr lang="en-US" altLang="ko-KR" sz="2200" dirty="0"/>
                    </a:p>
                    <a:p>
                      <a:pPr algn="ctr" latinLnBrk="1"/>
                      <a:r>
                        <a:rPr lang="ko-KR" altLang="en-US" sz="2200" dirty="0"/>
                        <a:t>김파란하늘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sz="2200" dirty="0" err="1"/>
                        <a:t>김내경</a:t>
                      </a:r>
                      <a:endParaRPr lang="ko-KR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02372"/>
                  </a:ext>
                </a:extLst>
              </a:tr>
              <a:tr h="3396231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2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/>
                        <a:t>데이터 </a:t>
                      </a:r>
                      <a:r>
                        <a:rPr lang="ko-KR" altLang="en-US" b="1" dirty="0" err="1"/>
                        <a:t>전처리</a:t>
                      </a:r>
                      <a:endParaRPr lang="en-US" altLang="ko-KR" b="1" dirty="0"/>
                    </a:p>
                    <a:p>
                      <a:pPr marL="285750" indent="-285750" algn="l" latinLnBrk="1">
                        <a:lnSpc>
                          <a:spcPct val="2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/>
                        <a:t>자료 조사</a:t>
                      </a:r>
                      <a:endParaRPr lang="en-US" altLang="ko-KR" b="1" dirty="0"/>
                    </a:p>
                    <a:p>
                      <a:pPr marL="285750" indent="-285750" algn="l" latinLnBrk="1">
                        <a:lnSpc>
                          <a:spcPct val="2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/>
                        <a:t>비정상 데이터 표준화</a:t>
                      </a:r>
                      <a:r>
                        <a:rPr lang="en-US" altLang="ko-KR" b="1" dirty="0"/>
                        <a:t>(Scaling)</a:t>
                      </a:r>
                    </a:p>
                    <a:p>
                      <a:pPr marL="285750" indent="-285750" algn="l" latinLnBrk="1">
                        <a:lnSpc>
                          <a:spcPct val="2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b="1" dirty="0"/>
                        <a:t>발표 자료 작성</a:t>
                      </a:r>
                      <a:endParaRPr lang="en-US" altLang="ko-KR" b="1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b="1" dirty="0"/>
                        <a:t>파이프 라인 구축</a:t>
                      </a:r>
                      <a:endParaRPr lang="en-US" altLang="ko-KR" b="1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b="1" dirty="0"/>
                        <a:t>자료 조사</a:t>
                      </a:r>
                      <a:endParaRPr lang="en-US" altLang="ko-KR" b="1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b="1" dirty="0"/>
                        <a:t>정상 데이터 표준화</a:t>
                      </a:r>
                      <a:r>
                        <a:rPr lang="en-US" altLang="ko-KR" b="1" dirty="0"/>
                        <a:t>(Scaling)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b="1" dirty="0"/>
                        <a:t>PCA </a:t>
                      </a:r>
                      <a:r>
                        <a:rPr lang="ko-KR" altLang="en-US" b="1" dirty="0"/>
                        <a:t>진행</a:t>
                      </a:r>
                      <a:endParaRPr lang="en-US" altLang="ko-KR" b="1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6232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4CD273-EA29-4DCD-0139-61D4F82215A0}"/>
              </a:ext>
            </a:extLst>
          </p:cNvPr>
          <p:cNvSpPr txBox="1"/>
          <p:nvPr/>
        </p:nvSpPr>
        <p:spPr>
          <a:xfrm>
            <a:off x="7243161" y="7919289"/>
            <a:ext cx="3733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&lt;GAN-g </a:t>
            </a:r>
            <a:r>
              <a:rPr lang="ko-KR" altLang="en-US" sz="3000" b="1" dirty="0"/>
              <a:t>팀 소개</a:t>
            </a:r>
            <a:r>
              <a:rPr lang="en-US" altLang="ko-KR" sz="3000" b="1" dirty="0"/>
              <a:t>&gt;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62078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73016" y="-3506678"/>
            <a:ext cx="9539683" cy="17473673"/>
            <a:chOff x="4373016" y="-3506678"/>
            <a:chExt cx="9539683" cy="17473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373016" y="-3506678"/>
              <a:ext cx="9539683" cy="174736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0794" y="600000"/>
            <a:ext cx="16190476" cy="1511310"/>
            <a:chOff x="650794" y="600000"/>
            <a:chExt cx="16190476" cy="1511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794" y="600000"/>
              <a:ext cx="16190476" cy="1511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5737" y="1545149"/>
            <a:ext cx="1200589" cy="1200589"/>
            <a:chOff x="8145737" y="1545149"/>
            <a:chExt cx="1200589" cy="1200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5737" y="1545149"/>
              <a:ext cx="1200589" cy="12005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5400000">
            <a:off x="15757940" y="8262678"/>
            <a:ext cx="3488292" cy="4228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kern="0" spc="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ㅣ  MIRI STUDY  ㅣ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85414" y="955424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rgbClr val="285D7B"/>
                </a:solidFill>
                <a:latin typeface="Hakgyoansim Jiugae R" pitchFamily="34" charset="0"/>
              </a:rPr>
              <a:t>개발 필요성 및 목적</a:t>
            </a:r>
            <a:endParaRPr lang="en-US" dirty="0"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3DDD55E0-D82C-F103-5A80-D63BA631864E}"/>
              </a:ext>
            </a:extLst>
          </p:cNvPr>
          <p:cNvSpPr txBox="1"/>
          <p:nvPr/>
        </p:nvSpPr>
        <p:spPr>
          <a:xfrm>
            <a:off x="10439400" y="8012436"/>
            <a:ext cx="465123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2400" b="1" dirty="0"/>
              <a:t>&lt;2</a:t>
            </a:r>
            <a:r>
              <a:rPr lang="ko-KR" altLang="en-US" sz="2400" b="1" dirty="0"/>
              <a:t>차전지를 활용한 전기차 화재</a:t>
            </a:r>
            <a:r>
              <a:rPr lang="en-US" altLang="ko-KR" sz="2400" b="1" dirty="0"/>
              <a:t>&gt;</a:t>
            </a:r>
            <a:r>
              <a:rPr lang="ko-KR" altLang="en-US" sz="2400" b="1" dirty="0"/>
              <a:t>  </a:t>
            </a:r>
            <a:endParaRPr 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4DAE1E-687C-20F3-1AF5-2DC7A0C52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465" y="3070892"/>
            <a:ext cx="3599787" cy="2252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55C1F5-6158-7109-F48D-A409AFC8B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3037038"/>
            <a:ext cx="3599786" cy="22521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224F77-0D08-07DF-C837-C678D8986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8020" y="5454719"/>
            <a:ext cx="3579532" cy="21509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ABA2D1-F881-0D9D-AB3A-8CA9535BB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400" y="5454719"/>
            <a:ext cx="3599786" cy="2160000"/>
          </a:xfrm>
          <a:prstGeom prst="rect">
            <a:avLst/>
          </a:prstGeom>
        </p:spPr>
      </p:pic>
      <p:sp>
        <p:nvSpPr>
          <p:cNvPr id="24" name="Object 12">
            <a:extLst>
              <a:ext uri="{FF2B5EF4-FFF2-40B4-BE49-F238E27FC236}">
                <a16:creationId xmlns:a16="http://schemas.microsoft.com/office/drawing/2014/main" id="{2D4D6C97-1CCF-D8F0-369B-627F1A3AE549}"/>
              </a:ext>
            </a:extLst>
          </p:cNvPr>
          <p:cNvSpPr txBox="1"/>
          <p:nvPr/>
        </p:nvSpPr>
        <p:spPr>
          <a:xfrm>
            <a:off x="1066800" y="3441093"/>
            <a:ext cx="7775435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400" b="1" dirty="0"/>
              <a:t>최근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전기차 화재 사고로 인해 전기차의 안전성에 대한 우려  </a:t>
            </a: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400" b="1" dirty="0"/>
              <a:t>전기차에 사용되는 핵심 기술인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차 전지의 불량 검출 및 안전 관리가 필수적임</a:t>
            </a:r>
            <a:r>
              <a:rPr lang="en-US" altLang="ko-KR" sz="2400" b="1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ko-KR" sz="2400" b="1" dirty="0"/>
              <a:t>2</a:t>
            </a:r>
            <a:r>
              <a:rPr lang="ko-KR" altLang="en-US" sz="2400" b="1" dirty="0"/>
              <a:t>차 전지의 상태를 분석하여 화재 발생을 사전에 예측할 수 있는 알고리즘 개발이 요구되는 상황</a:t>
            </a:r>
            <a:r>
              <a:rPr lang="en-US" altLang="ko-KR" sz="2400" b="1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ko-KR" altLang="en-US" sz="2400" b="1" dirty="0"/>
              <a:t>화재 예측 알고리즘을 통해 사고를 예방하고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전기차의 안전성을 높일 필요가 있음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 </a:t>
            </a:r>
            <a:endParaRPr lang="en-US" sz="2400" b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9F41BF5-A3DE-FD35-0BE1-E05546D60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3892165"/>
            <a:ext cx="376452" cy="3369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92262"/>
            <a:ext cx="18285714" cy="2150595"/>
            <a:chOff x="0" y="2992262"/>
            <a:chExt cx="18285714" cy="21505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92262"/>
              <a:ext cx="18285714" cy="21505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89833" y="6057900"/>
            <a:ext cx="1121720" cy="1121720"/>
            <a:chOff x="4689833" y="6192909"/>
            <a:chExt cx="1121720" cy="11217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9833" y="6192909"/>
              <a:ext cx="1121720" cy="11217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73963" y="6303390"/>
            <a:ext cx="553458" cy="573597"/>
            <a:chOff x="4973963" y="6438399"/>
            <a:chExt cx="553458" cy="573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3963" y="6438399"/>
              <a:ext cx="553458" cy="573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23994" y="6057900"/>
            <a:ext cx="1121720" cy="1121720"/>
            <a:chOff x="7223994" y="6192909"/>
            <a:chExt cx="1121720" cy="11217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3994" y="6192909"/>
              <a:ext cx="1121720" cy="11217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99668" y="6362148"/>
            <a:ext cx="570367" cy="570367"/>
            <a:chOff x="7499668" y="6497157"/>
            <a:chExt cx="570367" cy="5703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9668" y="6497157"/>
              <a:ext cx="570367" cy="5703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83211" y="2992262"/>
            <a:ext cx="4202503" cy="2150595"/>
            <a:chOff x="14083211" y="2992262"/>
            <a:chExt cx="4202503" cy="21505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83211" y="2992262"/>
              <a:ext cx="4202503" cy="21505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35582" y="7909800"/>
            <a:ext cx="952381" cy="47619"/>
            <a:chOff x="2135582" y="8044809"/>
            <a:chExt cx="952381" cy="476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2499" y="8024107"/>
              <a:ext cx="1904762" cy="9523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5582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74502" y="7909800"/>
            <a:ext cx="952381" cy="47619"/>
            <a:chOff x="4774502" y="8044809"/>
            <a:chExt cx="952381" cy="476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1420" y="8024107"/>
              <a:ext cx="1904762" cy="95238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74502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08663" y="7909800"/>
            <a:ext cx="952381" cy="47619"/>
            <a:chOff x="7308663" y="8044809"/>
            <a:chExt cx="952381" cy="476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5581" y="8024107"/>
              <a:ext cx="1904762" cy="9523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8663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960" y="9772362"/>
            <a:ext cx="18285714" cy="636905"/>
            <a:chOff x="-960" y="9772362"/>
            <a:chExt cx="18285714" cy="63690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60" y="9772362"/>
              <a:ext cx="18285714" cy="6369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67237" y="6057900"/>
            <a:ext cx="1121720" cy="1121720"/>
            <a:chOff x="9767237" y="6192909"/>
            <a:chExt cx="1121720" cy="112172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767237" y="6192909"/>
              <a:ext cx="1121720" cy="1121720"/>
              <a:chOff x="9767237" y="6192909"/>
              <a:chExt cx="1121720" cy="112172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67237" y="6192909"/>
                <a:ext cx="1121720" cy="112172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975782" y="6401454"/>
              <a:ext cx="704629" cy="704629"/>
              <a:chOff x="9975782" y="6401454"/>
              <a:chExt cx="704629" cy="70462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975782" y="6401454"/>
                <a:ext cx="704629" cy="704629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2491872" y="6057900"/>
            <a:ext cx="1121720" cy="1121720"/>
            <a:chOff x="12491872" y="6192909"/>
            <a:chExt cx="1121720" cy="112172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1872" y="6192909"/>
              <a:ext cx="1121720" cy="11217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776003" y="6303390"/>
            <a:ext cx="553458" cy="573597"/>
            <a:chOff x="12776003" y="6438399"/>
            <a:chExt cx="553458" cy="57359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6003" y="6438399"/>
              <a:ext cx="553458" cy="5735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016509" y="6057900"/>
            <a:ext cx="1121720" cy="1121720"/>
            <a:chOff x="15016509" y="6192909"/>
            <a:chExt cx="1121720" cy="112172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16509" y="6192909"/>
              <a:ext cx="1121720" cy="112172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851907" y="7909800"/>
            <a:ext cx="952381" cy="47619"/>
            <a:chOff x="9851907" y="8044809"/>
            <a:chExt cx="952381" cy="4761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8824" y="8024107"/>
              <a:ext cx="1904762" cy="95238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51907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576541" y="7909800"/>
            <a:ext cx="952381" cy="47619"/>
            <a:chOff x="12576541" y="8044809"/>
            <a:chExt cx="952381" cy="4761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03459" y="8024107"/>
              <a:ext cx="1904762" cy="95238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76541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101179" y="7909800"/>
            <a:ext cx="952381" cy="47619"/>
            <a:chOff x="15101179" y="8044809"/>
            <a:chExt cx="952381" cy="4761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28096" y="8024107"/>
              <a:ext cx="1904762" cy="95238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01179" y="8044809"/>
              <a:ext cx="952381" cy="4761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292186" y="6333577"/>
            <a:ext cx="570367" cy="570367"/>
            <a:chOff x="15292186" y="6468586"/>
            <a:chExt cx="570367" cy="57036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2186" y="6468586"/>
              <a:ext cx="570367" cy="57036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036073" y="6057900"/>
            <a:ext cx="1121720" cy="1121720"/>
            <a:chOff x="2036073" y="6192909"/>
            <a:chExt cx="1121720" cy="112172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036073" y="6192909"/>
              <a:ext cx="1121720" cy="1121720"/>
              <a:chOff x="2036073" y="6192909"/>
              <a:chExt cx="1121720" cy="112172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36073" y="6192909"/>
                <a:ext cx="1121720" cy="112172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275285" y="6419134"/>
              <a:ext cx="643296" cy="643296"/>
              <a:chOff x="2275285" y="6419134"/>
              <a:chExt cx="643296" cy="643296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75285" y="6419134"/>
                <a:ext cx="643296" cy="643296"/>
              </a:xfrm>
              <a:prstGeom prst="rect">
                <a:avLst/>
              </a:prstGeom>
            </p:spPr>
          </p:pic>
        </p:grpSp>
      </p:grpSp>
      <p:sp>
        <p:nvSpPr>
          <p:cNvPr id="5" name="Object 19">
            <a:extLst>
              <a:ext uri="{FF2B5EF4-FFF2-40B4-BE49-F238E27FC236}">
                <a16:creationId xmlns:a16="http://schemas.microsoft.com/office/drawing/2014/main" id="{1CB8EA3D-EAA6-029F-18A7-C6C2F0BF6647}"/>
              </a:ext>
            </a:extLst>
          </p:cNvPr>
          <p:cNvSpPr txBox="1"/>
          <p:nvPr/>
        </p:nvSpPr>
        <p:spPr>
          <a:xfrm>
            <a:off x="971420" y="973472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rgbClr val="1C3359"/>
                </a:solidFill>
                <a:latin typeface="Hakgyoansim Jiugae R" pitchFamily="34" charset="0"/>
              </a:rPr>
              <a:t>일정</a:t>
            </a:r>
            <a:endParaRPr lang="en-US" b="1" dirty="0">
              <a:solidFill>
                <a:srgbClr val="1C335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4D146-EFA7-C616-5D74-7CBC40CF4994}"/>
              </a:ext>
            </a:extLst>
          </p:cNvPr>
          <p:cNvSpPr txBox="1"/>
          <p:nvPr/>
        </p:nvSpPr>
        <p:spPr>
          <a:xfrm>
            <a:off x="2005098" y="7335696"/>
            <a:ext cx="1347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2024.09</a:t>
            </a:r>
            <a:endParaRPr lang="ko-KR" altLang="en-US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BE023-23E2-E327-5838-A9FB560B3095}"/>
              </a:ext>
            </a:extLst>
          </p:cNvPr>
          <p:cNvSpPr txBox="1"/>
          <p:nvPr/>
        </p:nvSpPr>
        <p:spPr>
          <a:xfrm>
            <a:off x="4699727" y="7328608"/>
            <a:ext cx="14052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2024.10</a:t>
            </a:r>
            <a:endParaRPr lang="ko-KR" altLang="en-US" sz="2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1AD18-4F0E-86AA-4C80-EBDFC86A7260}"/>
              </a:ext>
            </a:extLst>
          </p:cNvPr>
          <p:cNvSpPr txBox="1"/>
          <p:nvPr/>
        </p:nvSpPr>
        <p:spPr>
          <a:xfrm>
            <a:off x="7202068" y="7328608"/>
            <a:ext cx="13708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2024.11</a:t>
            </a:r>
            <a:endParaRPr lang="ko-KR" altLang="en-US" sz="2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FBA55-05B1-6647-4A55-A2A5E199108F}"/>
              </a:ext>
            </a:extLst>
          </p:cNvPr>
          <p:cNvSpPr txBox="1"/>
          <p:nvPr/>
        </p:nvSpPr>
        <p:spPr>
          <a:xfrm>
            <a:off x="9753479" y="7335696"/>
            <a:ext cx="13657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2024.12</a:t>
            </a:r>
            <a:endParaRPr lang="ko-KR" altLang="en-US" sz="2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C1C34-1838-187A-9CED-850637AE1474}"/>
              </a:ext>
            </a:extLst>
          </p:cNvPr>
          <p:cNvSpPr txBox="1"/>
          <p:nvPr/>
        </p:nvSpPr>
        <p:spPr>
          <a:xfrm>
            <a:off x="12369849" y="7322855"/>
            <a:ext cx="13657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2025.01</a:t>
            </a:r>
            <a:endParaRPr lang="ko-KR" altLang="en-US" sz="2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62ECC-91CB-8E12-15BC-1FE2C2E7A9A4}"/>
              </a:ext>
            </a:extLst>
          </p:cNvPr>
          <p:cNvSpPr txBox="1"/>
          <p:nvPr/>
        </p:nvSpPr>
        <p:spPr>
          <a:xfrm>
            <a:off x="14973562" y="7322855"/>
            <a:ext cx="13657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2025.02</a:t>
            </a:r>
            <a:endParaRPr lang="ko-KR" altLang="en-US" sz="2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49F84-3223-0E49-7D54-D82B12CB0E34}"/>
              </a:ext>
            </a:extLst>
          </p:cNvPr>
          <p:cNvSpPr txBox="1"/>
          <p:nvPr/>
        </p:nvSpPr>
        <p:spPr>
          <a:xfrm>
            <a:off x="1981200" y="8308218"/>
            <a:ext cx="1320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자료조사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87DDF2-2157-8C64-A255-4EF3A729F6FF}"/>
              </a:ext>
            </a:extLst>
          </p:cNvPr>
          <p:cNvSpPr txBox="1"/>
          <p:nvPr/>
        </p:nvSpPr>
        <p:spPr>
          <a:xfrm>
            <a:off x="4325451" y="8294013"/>
            <a:ext cx="2023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데이터 </a:t>
            </a:r>
            <a:r>
              <a:rPr lang="ko-KR" altLang="en-US" sz="2200" dirty="0" err="1"/>
              <a:t>전처리</a:t>
            </a:r>
            <a:endParaRPr lang="ko-KR" alt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2C092-C6B0-FCC0-967A-DF788E0FC812}"/>
              </a:ext>
            </a:extLst>
          </p:cNvPr>
          <p:cNvSpPr txBox="1"/>
          <p:nvPr/>
        </p:nvSpPr>
        <p:spPr>
          <a:xfrm>
            <a:off x="6794810" y="8294012"/>
            <a:ext cx="2023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알고리즘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7AE7A2-E1E3-BB9F-5B3C-B3745FB755DC}"/>
              </a:ext>
            </a:extLst>
          </p:cNvPr>
          <p:cNvSpPr txBox="1"/>
          <p:nvPr/>
        </p:nvSpPr>
        <p:spPr>
          <a:xfrm>
            <a:off x="9406821" y="8267700"/>
            <a:ext cx="20231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Blind test </a:t>
            </a:r>
            <a:r>
              <a:rPr lang="ko-KR" altLang="en-US" sz="2200" dirty="0"/>
              <a:t>진행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7D3210-0BF2-4FAB-658C-A200E4262F1C}"/>
              </a:ext>
            </a:extLst>
          </p:cNvPr>
          <p:cNvSpPr txBox="1"/>
          <p:nvPr/>
        </p:nvSpPr>
        <p:spPr>
          <a:xfrm>
            <a:off x="12039600" y="8115300"/>
            <a:ext cx="2023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GAN</a:t>
            </a:r>
            <a:r>
              <a:rPr lang="ko-KR" altLang="en-US" sz="2200" dirty="0"/>
              <a:t>을 활용한 알고리즘 보강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D6EC46-3C33-0CC0-2378-DF88C49D9AB3}"/>
              </a:ext>
            </a:extLst>
          </p:cNvPr>
          <p:cNvSpPr txBox="1"/>
          <p:nvPr/>
        </p:nvSpPr>
        <p:spPr>
          <a:xfrm>
            <a:off x="14554200" y="8115300"/>
            <a:ext cx="2023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Blind test </a:t>
            </a:r>
            <a:r>
              <a:rPr lang="ko-KR" altLang="en-US" sz="2200" dirty="0"/>
              <a:t>진행 및 성능 비교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5A1E2-074A-6F7B-C9A3-269E23C19E88}"/>
              </a:ext>
            </a:extLst>
          </p:cNvPr>
          <p:cNvSpPr/>
          <p:nvPr/>
        </p:nvSpPr>
        <p:spPr>
          <a:xfrm>
            <a:off x="0" y="22180"/>
            <a:ext cx="18285714" cy="10285714"/>
          </a:xfrm>
          <a:prstGeom prst="rect">
            <a:avLst/>
          </a:prstGeom>
          <a:solidFill>
            <a:srgbClr val="1C335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295" y="2218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0" name="Object 19">
            <a:extLst>
              <a:ext uri="{FF2B5EF4-FFF2-40B4-BE49-F238E27FC236}">
                <a16:creationId xmlns:a16="http://schemas.microsoft.com/office/drawing/2014/main" id="{BC6269BF-3C49-5B7F-D7A6-03E0C6FB7700}"/>
              </a:ext>
            </a:extLst>
          </p:cNvPr>
          <p:cNvSpPr txBox="1"/>
          <p:nvPr/>
        </p:nvSpPr>
        <p:spPr>
          <a:xfrm>
            <a:off x="971420" y="973472"/>
            <a:ext cx="118045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Hakgyoansim Jiugae R" pitchFamily="34" charset="0"/>
              </a:rPr>
              <a:t>데이터 수집 및 </a:t>
            </a:r>
            <a:r>
              <a:rPr lang="ko-KR" altLang="en-US" sz="5400" b="1" dirty="0" err="1">
                <a:solidFill>
                  <a:schemeClr val="bg1"/>
                </a:solidFill>
                <a:latin typeface="Hakgyoansim Jiugae R" pitchFamily="34" charset="0"/>
              </a:rPr>
              <a:t>전처리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6D9FA870-32B5-1AA8-A08B-802AE88EE0C2}"/>
              </a:ext>
            </a:extLst>
          </p:cNvPr>
          <p:cNvSpPr/>
          <p:nvPr/>
        </p:nvSpPr>
        <p:spPr>
          <a:xfrm>
            <a:off x="10011490" y="2385536"/>
            <a:ext cx="22860" cy="6094095"/>
          </a:xfrm>
          <a:prstGeom prst="roundRect">
            <a:avLst>
              <a:gd name="adj" fmla="val 387669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EB8644B9-B0F8-FD7D-84C7-0C45B2A07636}"/>
              </a:ext>
            </a:extLst>
          </p:cNvPr>
          <p:cNvSpPr/>
          <p:nvPr/>
        </p:nvSpPr>
        <p:spPr>
          <a:xfrm>
            <a:off x="10237411" y="2848689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DE26B234-D595-274B-F4D3-7260038DA29A}"/>
              </a:ext>
            </a:extLst>
          </p:cNvPr>
          <p:cNvSpPr/>
          <p:nvPr/>
        </p:nvSpPr>
        <p:spPr>
          <a:xfrm>
            <a:off x="9785569" y="2596515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E46EC7DC-9C32-974A-5562-9DEB521828CB}"/>
              </a:ext>
            </a:extLst>
          </p:cNvPr>
          <p:cNvSpPr/>
          <p:nvPr/>
        </p:nvSpPr>
        <p:spPr>
          <a:xfrm>
            <a:off x="9961186" y="2701885"/>
            <a:ext cx="12346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700" b="1" dirty="0">
                <a:solidFill>
                  <a:srgbClr val="1B315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700" b="1" dirty="0">
              <a:solidFill>
                <a:srgbClr val="1B3156"/>
              </a:solidFill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4C473371-211F-602B-D88F-82DDE72D0E66}"/>
              </a:ext>
            </a:extLst>
          </p:cNvPr>
          <p:cNvSpPr/>
          <p:nvPr/>
        </p:nvSpPr>
        <p:spPr>
          <a:xfrm>
            <a:off x="11183422" y="2596515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b="1" dirty="0">
                <a:solidFill>
                  <a:schemeClr val="bg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데이터 수집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2EE2ED0B-26E8-1810-4ABB-F8DE6406C81B}"/>
              </a:ext>
            </a:extLst>
          </p:cNvPr>
          <p:cNvSpPr/>
          <p:nvPr/>
        </p:nvSpPr>
        <p:spPr>
          <a:xfrm>
            <a:off x="11183422" y="3052643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배터리 전압, 온도, 전류 등 </a:t>
            </a: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주요</a:t>
            </a: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지표</a:t>
            </a: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수집</a:t>
            </a: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</a:p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ü"/>
            </a:pP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정상</a:t>
            </a: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작동 시 데이터와 비정상 상황에서의 데이터를 균형있게 확보하여 알고리즘의 학습 </a:t>
            </a: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효과를</a:t>
            </a: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높임</a:t>
            </a:r>
            <a:r>
              <a:rPr lang="en-US" altLang="ko-KR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Shape 7">
            <a:extLst>
              <a:ext uri="{FF2B5EF4-FFF2-40B4-BE49-F238E27FC236}">
                <a16:creationId xmlns:a16="http://schemas.microsoft.com/office/drawing/2014/main" id="{CF7314FB-66A9-5F99-60E2-05C2C05E78B5}"/>
              </a:ext>
            </a:extLst>
          </p:cNvPr>
          <p:cNvSpPr/>
          <p:nvPr/>
        </p:nvSpPr>
        <p:spPr>
          <a:xfrm>
            <a:off x="10237411" y="4950380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1" name="Shape 8">
            <a:extLst>
              <a:ext uri="{FF2B5EF4-FFF2-40B4-BE49-F238E27FC236}">
                <a16:creationId xmlns:a16="http://schemas.microsoft.com/office/drawing/2014/main" id="{1CEA6A43-9AF5-EDC8-5DBE-83141D9B6F6B}"/>
              </a:ext>
            </a:extLst>
          </p:cNvPr>
          <p:cNvSpPr/>
          <p:nvPr/>
        </p:nvSpPr>
        <p:spPr>
          <a:xfrm>
            <a:off x="9785569" y="4724519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000BA9D2-6369-7DF9-6D3E-12E293CFB5C8}"/>
              </a:ext>
            </a:extLst>
          </p:cNvPr>
          <p:cNvSpPr/>
          <p:nvPr/>
        </p:nvSpPr>
        <p:spPr>
          <a:xfrm>
            <a:off x="9931777" y="4803576"/>
            <a:ext cx="18228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700" b="1" dirty="0">
                <a:solidFill>
                  <a:srgbClr val="1B315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700" b="1" dirty="0">
              <a:solidFill>
                <a:srgbClr val="1B3156"/>
              </a:solidFill>
            </a:endParaRPr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9789C5FE-49CB-A6A9-1659-3787DCBC9022}"/>
              </a:ext>
            </a:extLst>
          </p:cNvPr>
          <p:cNvSpPr/>
          <p:nvPr/>
        </p:nvSpPr>
        <p:spPr>
          <a:xfrm>
            <a:off x="11183422" y="4698206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b="1" dirty="0">
                <a:solidFill>
                  <a:schemeClr val="bg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이상값 및 누락값 처리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817B9FE4-D741-19DC-4AB9-EED1EC07E2EE}"/>
              </a:ext>
            </a:extLst>
          </p:cNvPr>
          <p:cNvSpPr/>
          <p:nvPr/>
        </p:nvSpPr>
        <p:spPr>
          <a:xfrm>
            <a:off x="11183422" y="5154334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센서 오류로 인한 이상값은 통계적 </a:t>
            </a: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방법으로</a:t>
            </a: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제거</a:t>
            </a:r>
            <a:endParaRPr lang="en-US" sz="2000" b="1" dirty="0">
              <a:solidFill>
                <a:schemeClr val="bg1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ü"/>
            </a:pP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누락된</a:t>
            </a: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데이터는</a:t>
            </a: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해당 데이터를 삭제하여 </a:t>
            </a: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데이터의</a:t>
            </a: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신뢰성을</a:t>
            </a: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확보</a:t>
            </a:r>
            <a:r>
              <a:rPr lang="en-US" altLang="ko-KR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5" name="Shape 12">
            <a:extLst>
              <a:ext uri="{FF2B5EF4-FFF2-40B4-BE49-F238E27FC236}">
                <a16:creationId xmlns:a16="http://schemas.microsoft.com/office/drawing/2014/main" id="{05A2BC86-7913-AF8E-7986-7A55750EE1D5}"/>
              </a:ext>
            </a:extLst>
          </p:cNvPr>
          <p:cNvSpPr/>
          <p:nvPr/>
        </p:nvSpPr>
        <p:spPr>
          <a:xfrm>
            <a:off x="10237411" y="7052071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81EA13B2-1B67-DF10-3482-8D9C7197E06B}"/>
              </a:ext>
            </a:extLst>
          </p:cNvPr>
          <p:cNvSpPr/>
          <p:nvPr/>
        </p:nvSpPr>
        <p:spPr>
          <a:xfrm>
            <a:off x="9785569" y="6826210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ko-KR" altLang="en-US" sz="2500" b="1">
              <a:solidFill>
                <a:schemeClr val="bg1"/>
              </a:solidFill>
            </a:endParaRPr>
          </a:p>
        </p:txBody>
      </p:sp>
      <p:sp>
        <p:nvSpPr>
          <p:cNvPr id="37" name="Text 14">
            <a:extLst>
              <a:ext uri="{FF2B5EF4-FFF2-40B4-BE49-F238E27FC236}">
                <a16:creationId xmlns:a16="http://schemas.microsoft.com/office/drawing/2014/main" id="{D6F3A765-8984-72F3-D24C-AEA4998F4AAE}"/>
              </a:ext>
            </a:extLst>
          </p:cNvPr>
          <p:cNvSpPr/>
          <p:nvPr/>
        </p:nvSpPr>
        <p:spPr>
          <a:xfrm>
            <a:off x="9932849" y="6905267"/>
            <a:ext cx="18002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700" b="1" dirty="0">
                <a:solidFill>
                  <a:srgbClr val="1B315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700" b="1" dirty="0">
              <a:solidFill>
                <a:srgbClr val="1B3156"/>
              </a:solidFill>
            </a:endParaRPr>
          </a:p>
        </p:txBody>
      </p:sp>
      <p:sp>
        <p:nvSpPr>
          <p:cNvPr id="38" name="Text 15">
            <a:extLst>
              <a:ext uri="{FF2B5EF4-FFF2-40B4-BE49-F238E27FC236}">
                <a16:creationId xmlns:a16="http://schemas.microsoft.com/office/drawing/2014/main" id="{B2780D88-5BD9-109A-4DD0-6539CAD22CDB}"/>
              </a:ext>
            </a:extLst>
          </p:cNvPr>
          <p:cNvSpPr/>
          <p:nvPr/>
        </p:nvSpPr>
        <p:spPr>
          <a:xfrm>
            <a:off x="11183422" y="6799897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b="1" dirty="0">
                <a:solidFill>
                  <a:schemeClr val="bg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스케일링 적용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ACE8FCC4-CB30-9A32-DEFC-53752144A4D8}"/>
              </a:ext>
            </a:extLst>
          </p:cNvPr>
          <p:cNvSpPr/>
          <p:nvPr/>
        </p:nvSpPr>
        <p:spPr>
          <a:xfrm>
            <a:off x="11183422" y="7256026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Min-Max </a:t>
            </a:r>
            <a:r>
              <a:rPr lang="en-US" sz="2000" b="1" dirty="0" err="1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스케일링과</a:t>
            </a:r>
            <a:r>
              <a:rPr 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z-score </a:t>
            </a:r>
            <a:r>
              <a:rPr lang="ko-KR" altLang="en-US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스케일링을 적용</a:t>
            </a:r>
            <a:r>
              <a:rPr lang="en-US" altLang="ko-KR" sz="2000" b="1" dirty="0">
                <a:solidFill>
                  <a:schemeClr val="bg1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</a:p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</a:rPr>
              <a:t>이를 통해 </a:t>
            </a:r>
            <a:r>
              <a:rPr lang="en-US" altLang="ko-KR" sz="2000" b="1" dirty="0">
                <a:solidFill>
                  <a:schemeClr val="bg1"/>
                </a:solidFill>
              </a:rPr>
              <a:t>PCA</a:t>
            </a:r>
            <a:r>
              <a:rPr lang="ko-KR" altLang="en-US" sz="2000" b="1" dirty="0">
                <a:solidFill>
                  <a:schemeClr val="bg1"/>
                </a:solidFill>
              </a:rPr>
              <a:t>를 진행하고 비교분석을 할 수 있는 토대 마련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60DF151-6909-A1ED-44BE-77A6FF33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164" y="3689875"/>
            <a:ext cx="4429436" cy="301869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EAB4971-9B33-F128-D3A2-61031434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23" y="3689875"/>
            <a:ext cx="4487105" cy="3018691"/>
          </a:xfrm>
          <a:prstGeom prst="rect">
            <a:avLst/>
          </a:prstGeom>
        </p:spPr>
      </p:pic>
      <p:sp>
        <p:nvSpPr>
          <p:cNvPr id="44" name="Text 5">
            <a:extLst>
              <a:ext uri="{FF2B5EF4-FFF2-40B4-BE49-F238E27FC236}">
                <a16:creationId xmlns:a16="http://schemas.microsoft.com/office/drawing/2014/main" id="{CA1E3C31-32C3-8666-7AA6-54E5AB216725}"/>
              </a:ext>
            </a:extLst>
          </p:cNvPr>
          <p:cNvSpPr/>
          <p:nvPr/>
        </p:nvSpPr>
        <p:spPr>
          <a:xfrm>
            <a:off x="1905000" y="7316121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altLang="ko-KR" sz="2500" b="1" dirty="0">
                <a:solidFill>
                  <a:schemeClr val="bg1"/>
                </a:solidFill>
              </a:rPr>
              <a:t>&lt;</a:t>
            </a:r>
            <a:r>
              <a:rPr lang="ko-KR" altLang="en-US" sz="2500" b="1" dirty="0">
                <a:solidFill>
                  <a:schemeClr val="bg1"/>
                </a:solidFill>
              </a:rPr>
              <a:t>원본 데이터와 </a:t>
            </a:r>
            <a:r>
              <a:rPr lang="ko-KR" altLang="en-US" sz="2500" b="1" dirty="0" err="1">
                <a:solidFill>
                  <a:schemeClr val="bg1"/>
                </a:solidFill>
              </a:rPr>
              <a:t>스케일링된</a:t>
            </a:r>
            <a:r>
              <a:rPr lang="ko-KR" altLang="en-US" sz="2500" b="1" dirty="0">
                <a:solidFill>
                  <a:schemeClr val="bg1"/>
                </a:solidFill>
              </a:rPr>
              <a:t> 데이터의 </a:t>
            </a:r>
            <a:r>
              <a:rPr lang="ko-KR" altLang="en-US" sz="2500" b="1" dirty="0" err="1">
                <a:solidFill>
                  <a:schemeClr val="bg1"/>
                </a:solidFill>
              </a:rPr>
              <a:t>산점도</a:t>
            </a:r>
            <a:r>
              <a:rPr lang="en-US" altLang="ko-KR" sz="2500" b="1" dirty="0">
                <a:solidFill>
                  <a:schemeClr val="bg1"/>
                </a:solidFill>
              </a:rPr>
              <a:t>&gt;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1137" y="9808810"/>
            <a:ext cx="1539140" cy="379435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A206F05A-46B3-EC83-8ADF-E0EF2EB60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5486400" cy="10285714"/>
          </a:xfrm>
          <a:prstGeom prst="rect">
            <a:avLst/>
          </a:prstGeom>
        </p:spPr>
      </p:pic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CAA9632D-4097-A30B-B442-42CDAA504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28400"/>
              </p:ext>
            </p:extLst>
          </p:nvPr>
        </p:nvGraphicFramePr>
        <p:xfrm>
          <a:off x="7086600" y="2232660"/>
          <a:ext cx="10134600" cy="611124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378200">
                  <a:extLst>
                    <a:ext uri="{9D8B030D-6E8A-4147-A177-3AD203B41FA5}">
                      <a16:colId xmlns:a16="http://schemas.microsoft.com/office/drawing/2014/main" val="3296206323"/>
                    </a:ext>
                  </a:extLst>
                </a:gridCol>
                <a:gridCol w="3378200">
                  <a:extLst>
                    <a:ext uri="{9D8B030D-6E8A-4147-A177-3AD203B41FA5}">
                      <a16:colId xmlns:a16="http://schemas.microsoft.com/office/drawing/2014/main" val="565164841"/>
                    </a:ext>
                  </a:extLst>
                </a:gridCol>
                <a:gridCol w="3378200">
                  <a:extLst>
                    <a:ext uri="{9D8B030D-6E8A-4147-A177-3AD203B41FA5}">
                      <a16:colId xmlns:a16="http://schemas.microsoft.com/office/drawing/2014/main" val="867086410"/>
                    </a:ext>
                  </a:extLst>
                </a:gridCol>
              </a:tblGrid>
              <a:tr h="100184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2500" dirty="0"/>
                        <a:t>개선영역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2500" dirty="0"/>
                        <a:t>구체적 방안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2500" dirty="0"/>
                        <a:t>기대효과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05171"/>
                  </a:ext>
                </a:extLst>
              </a:tr>
              <a:tr h="1769922">
                <a:tc>
                  <a:txBody>
                    <a:bodyPr/>
                    <a:lstStyle/>
                    <a:p>
                      <a:pPr algn="ctr" latinLnBrk="1"/>
                      <a:endParaRPr lang="en-US" altLang="ko-KR" sz="3000" dirty="0"/>
                    </a:p>
                    <a:p>
                      <a:pPr algn="ctr" latinLnBrk="1"/>
                      <a:r>
                        <a:rPr lang="ko-KR" altLang="en-US" sz="2000" dirty="0"/>
                        <a:t>스케일링 기법 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Min-max, Z-score </a:t>
                      </a:r>
                      <a:r>
                        <a:rPr lang="ko-KR" altLang="en-US" sz="2000" dirty="0"/>
                        <a:t>스케일링 뿐만 아니라 </a:t>
                      </a:r>
                      <a:r>
                        <a:rPr lang="en-US" altLang="ko-KR" sz="2000" dirty="0"/>
                        <a:t>Robust </a:t>
                      </a:r>
                      <a:r>
                        <a:rPr lang="ko-KR" altLang="en-US" sz="2000" dirty="0"/>
                        <a:t>스케일링 등 다양한 </a:t>
                      </a:r>
                      <a:r>
                        <a:rPr lang="ko-KR" altLang="en-US" sz="2000" dirty="0" err="1"/>
                        <a:t>전처리</a:t>
                      </a:r>
                      <a:r>
                        <a:rPr lang="ko-KR" altLang="en-US" sz="2000" dirty="0"/>
                        <a:t> 기법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0" dirty="0"/>
                    </a:p>
                    <a:p>
                      <a:pPr algn="ctr" latinLnBrk="1"/>
                      <a:r>
                        <a:rPr lang="ko-KR" altLang="en-US" sz="2000" dirty="0"/>
                        <a:t>모델 학습 개선 및 정확도 향상</a:t>
                      </a:r>
                      <a:endParaRPr lang="en-US" altLang="ko-K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76719"/>
                  </a:ext>
                </a:extLst>
              </a:tr>
              <a:tr h="1669738">
                <a:tc>
                  <a:txBody>
                    <a:bodyPr/>
                    <a:lstStyle/>
                    <a:p>
                      <a:pPr algn="ctr" latinLnBrk="1"/>
                      <a:endParaRPr lang="en-US" altLang="ko-KR" sz="3000" dirty="0"/>
                    </a:p>
                    <a:p>
                      <a:pPr algn="ctr" latinLnBrk="1"/>
                      <a:r>
                        <a:rPr lang="ko-KR" altLang="en-US" sz="2000" dirty="0"/>
                        <a:t>다양한 </a:t>
                      </a:r>
                      <a:r>
                        <a:rPr lang="en-US" altLang="ko-KR" sz="2000" dirty="0"/>
                        <a:t>PCA </a:t>
                      </a:r>
                      <a:r>
                        <a:rPr lang="ko-KR" altLang="en-US" sz="2000" dirty="0"/>
                        <a:t>진행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0" dirty="0"/>
                    </a:p>
                    <a:p>
                      <a:pPr algn="ctr" latinLnBrk="1"/>
                      <a:r>
                        <a:rPr lang="en-US" altLang="ko-KR" sz="2000" dirty="0"/>
                        <a:t>PCA, IPCA, Sparse PCA </a:t>
                      </a:r>
                      <a:r>
                        <a:rPr lang="ko-KR" altLang="en-US" sz="2000" dirty="0"/>
                        <a:t>등 다양한 </a:t>
                      </a:r>
                      <a:r>
                        <a:rPr lang="en-US" altLang="ko-KR" sz="2000" dirty="0"/>
                        <a:t>PCA</a:t>
                      </a:r>
                      <a:r>
                        <a:rPr lang="ko-KR" altLang="en-US" sz="2000" dirty="0"/>
                        <a:t>방법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500" dirty="0"/>
                    </a:p>
                    <a:p>
                      <a:pPr algn="ctr" latinLnBrk="1"/>
                      <a:r>
                        <a:rPr lang="ko-KR" altLang="en-US" sz="2000" dirty="0"/>
                        <a:t>메모리 문제 해결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2401"/>
                  </a:ext>
                </a:extLst>
              </a:tr>
              <a:tr h="1669738">
                <a:tc>
                  <a:txBody>
                    <a:bodyPr/>
                    <a:lstStyle/>
                    <a:p>
                      <a:pPr algn="ctr" latinLnBrk="1"/>
                      <a:endParaRPr lang="en-US" altLang="ko-KR" sz="3000" dirty="0"/>
                    </a:p>
                    <a:p>
                      <a:pPr algn="ctr" latinLnBrk="1"/>
                      <a:r>
                        <a:rPr lang="ko-KR" altLang="en-US" sz="2000" dirty="0"/>
                        <a:t>통합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서로 다른 두 데이터에서 한 개의 알고리즘으로 화제 예측 진행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000" dirty="0"/>
                    </a:p>
                    <a:p>
                      <a:pPr algn="ctr" latinLnBrk="1"/>
                      <a:r>
                        <a:rPr lang="ko-KR" altLang="en-US" sz="2000" dirty="0"/>
                        <a:t>데이터의 구분 없이 즉각적인 위험 감지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81486"/>
                  </a:ext>
                </a:extLst>
              </a:tr>
            </a:tbl>
          </a:graphicData>
        </a:graphic>
      </p:graphicFrame>
      <p:sp>
        <p:nvSpPr>
          <p:cNvPr id="43" name="Text 0">
            <a:extLst>
              <a:ext uri="{FF2B5EF4-FFF2-40B4-BE49-F238E27FC236}">
                <a16:creationId xmlns:a16="http://schemas.microsoft.com/office/drawing/2014/main" id="{696E2D26-1D61-A7F0-D302-57528FE27199}"/>
              </a:ext>
            </a:extLst>
          </p:cNvPr>
          <p:cNvSpPr/>
          <p:nvPr/>
        </p:nvSpPr>
        <p:spPr>
          <a:xfrm>
            <a:off x="6307562" y="9525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개선 방안 및 향후 계획</a:t>
            </a:r>
            <a:endParaRPr lang="en-US" sz="4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F5A2A47-A4A0-C3D8-EC98-1C8CD3C9D959}"/>
              </a:ext>
            </a:extLst>
          </p:cNvPr>
          <p:cNvSpPr/>
          <p:nvPr/>
        </p:nvSpPr>
        <p:spPr>
          <a:xfrm>
            <a:off x="0" y="-3688"/>
            <a:ext cx="18288000" cy="10290687"/>
          </a:xfrm>
          <a:prstGeom prst="rect">
            <a:avLst/>
          </a:prstGeom>
          <a:solidFill>
            <a:srgbClr val="1F36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4384690"/>
            <a:ext cx="7885795" cy="17896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18519" y="3628917"/>
            <a:ext cx="648677" cy="142857"/>
            <a:chOff x="8818519" y="3628917"/>
            <a:chExt cx="648677" cy="1428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18519" y="3628917"/>
              <a:ext cx="142857" cy="142857"/>
              <a:chOff x="8818519" y="3628917"/>
              <a:chExt cx="142857" cy="14285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1851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071429" y="3628917"/>
              <a:ext cx="142857" cy="142857"/>
              <a:chOff x="9071429" y="3628917"/>
              <a:chExt cx="142857" cy="1428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71429" y="3628917"/>
                <a:ext cx="142857" cy="14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324339" y="3628917"/>
              <a:ext cx="142857" cy="142857"/>
              <a:chOff x="9324339" y="3628917"/>
              <a:chExt cx="142857" cy="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24339" y="3628917"/>
                <a:ext cx="142857" cy="14285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C1BE4DA824B0E428478A4DAC9FF65C7" ma:contentTypeVersion="0" ma:contentTypeDescription="새 문서를 만듭니다." ma:contentTypeScope="" ma:versionID="3539be1243bb3c474bbac411f053c0b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adeba4243c98092b8f24b00ff7a7e1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A57B4C-8529-4BC8-8C7F-F203E5791D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1DAD79-E218-49A0-B74D-1E262DABB1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AC338A3-C668-41A3-BFEE-51B96BD6AE77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334</Words>
  <Application>Microsoft Office PowerPoint</Application>
  <PresentationFormat>사용자 지정</PresentationFormat>
  <Paragraphs>97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Hakgyoansim Jiugae R</vt:lpstr>
      <vt:lpstr>Pretendard</vt:lpstr>
      <vt:lpstr>Pretendard SemiBold</vt:lpstr>
      <vt:lpstr>맑은 고딕</vt:lpstr>
      <vt:lpstr>Arial</vt:lpstr>
      <vt:lpstr>Arimo</vt:lpstr>
      <vt:lpstr>Calibri</vt:lpstr>
      <vt:lpstr>Outfit Extra Bold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김파란하늘</cp:lastModifiedBy>
  <cp:revision>35</cp:revision>
  <dcterms:created xsi:type="dcterms:W3CDTF">2024-05-18T00:10:11Z</dcterms:created>
  <dcterms:modified xsi:type="dcterms:W3CDTF">2024-11-25T06:47:16Z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0x0101009C1BE4DA824B0E428478A4DAC9FF65C7</vt:lpwstr>
  </property>
</Properties>
</file>